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1330a741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1330a741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08de0f1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08de0f1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e238bd5b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e238bd5b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23c2b39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23c2b39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23c2b390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23c2b390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c2b390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c2b390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23c2b390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23c2b390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238bd5bc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238bd5bc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3c2b390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23c2b390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23c2b390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23c2b390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23c2b390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23c2b390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238bd5bc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238bd5b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1330a741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1330a741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1330a74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1330a74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1330a741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1330a741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08de0f1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e08de0f1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1330a741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1330a741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1330a741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1330a741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08de0f19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08de0f19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08de0f19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08de0f19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08de0f19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08de0f19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kaggle.com/tawsifurrahman/covid19-radiography-database?select=COVID-19_Radiography_Dataset" TargetMode="External"/><Relationship Id="rId4" Type="http://schemas.openxmlformats.org/officeDocument/2006/relationships/hyperlink" Target="https://www.kaggle.com/matheushms/covid-19-chest-x-ray-classificator" TargetMode="External"/><Relationship Id="rId5" Type="http://schemas.openxmlformats.org/officeDocument/2006/relationships/hyperlink" Target="https://www.kaggle.com/anuragdhasmana/dl-projec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ithub.com/ieee8023/covid-chestxray-dataset" TargetMode="External"/><Relationship Id="rId4" Type="http://schemas.openxmlformats.org/officeDocument/2006/relationships/hyperlink" Target="https://www.kaggle.com/paultimothymooney/chest-xray-pneumonia" TargetMode="External"/><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682675" y="1754225"/>
            <a:ext cx="3177600" cy="1213500"/>
          </a:xfrm>
          <a:prstGeom prst="rect">
            <a:avLst/>
          </a:prstGeom>
          <a:solidFill>
            <a:schemeClr val="dk1"/>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3600">
                <a:highlight>
                  <a:schemeClr val="dk1"/>
                </a:highlight>
              </a:rPr>
              <a:t>Kelompok 7</a:t>
            </a:r>
            <a:endParaRPr sz="3600">
              <a:highlight>
                <a:schemeClr val="dk1"/>
              </a:highlight>
            </a:endParaRPr>
          </a:p>
          <a:p>
            <a:pPr indent="0" lvl="0" marL="0" rtl="0" algn="l">
              <a:spcBef>
                <a:spcPts val="0"/>
              </a:spcBef>
              <a:spcAft>
                <a:spcPts val="0"/>
              </a:spcAft>
              <a:buNone/>
            </a:pPr>
            <a:r>
              <a:t/>
            </a:r>
            <a:endParaRPr sz="1150">
              <a:highlight>
                <a:schemeClr val="dk1"/>
              </a:highlight>
              <a:latin typeface="Arial"/>
              <a:ea typeface="Arial"/>
              <a:cs typeface="Arial"/>
              <a:sym typeface="Arial"/>
            </a:endParaRPr>
          </a:p>
        </p:txBody>
      </p:sp>
      <p:sp>
        <p:nvSpPr>
          <p:cNvPr id="65" name="Google Shape;65;p1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Font typeface="Merriweather"/>
              <a:buChar char="-"/>
            </a:pPr>
            <a:r>
              <a:rPr lang="en" sz="1400">
                <a:solidFill>
                  <a:schemeClr val="dk1"/>
                </a:solidFill>
                <a:latin typeface="Merriweather"/>
                <a:ea typeface="Merriweather"/>
                <a:cs typeface="Merriweather"/>
                <a:sym typeface="Merriweather"/>
              </a:rPr>
              <a:t>Nouchka Indra Dewa			</a:t>
            </a:r>
            <a:r>
              <a:rPr lang="en" sz="1400">
                <a:solidFill>
                  <a:schemeClr val="dk1"/>
                </a:solidFill>
                <a:highlight>
                  <a:srgbClr val="FFFFFF"/>
                </a:highlight>
                <a:latin typeface="Merriweather"/>
                <a:ea typeface="Merriweather"/>
                <a:cs typeface="Merriweather"/>
                <a:sym typeface="Merriweather"/>
              </a:rPr>
              <a:t>C14170021</a:t>
            </a:r>
            <a:endParaRPr sz="1400">
              <a:solidFill>
                <a:schemeClr val="dk1"/>
              </a:solidFill>
              <a:highlight>
                <a:srgbClr val="FFFFFF"/>
              </a:highlight>
              <a:latin typeface="Merriweather"/>
              <a:ea typeface="Merriweather"/>
              <a:cs typeface="Merriweather"/>
              <a:sym typeface="Merriweather"/>
            </a:endParaRPr>
          </a:p>
          <a:p>
            <a:pPr indent="0" lvl="0" marL="1371600" rtl="0" algn="l">
              <a:lnSpc>
                <a:spcPct val="150000"/>
              </a:lnSpc>
              <a:spcBef>
                <a:spcPts val="0"/>
              </a:spcBef>
              <a:spcAft>
                <a:spcPts val="0"/>
              </a:spcAft>
              <a:buNone/>
            </a:pPr>
            <a:r>
              <a:t/>
            </a:r>
            <a:endParaRPr sz="1400">
              <a:solidFill>
                <a:schemeClr val="dk1"/>
              </a:solidFill>
              <a:highlight>
                <a:srgbClr val="FFFFFF"/>
              </a:highlight>
              <a:latin typeface="Merriweather"/>
              <a:ea typeface="Merriweather"/>
              <a:cs typeface="Merriweather"/>
              <a:sym typeface="Merriweather"/>
            </a:endParaRPr>
          </a:p>
          <a:p>
            <a:pPr indent="-317500" lvl="0" marL="457200" rtl="0" algn="l">
              <a:lnSpc>
                <a:spcPct val="150000"/>
              </a:lnSpc>
              <a:spcBef>
                <a:spcPts val="0"/>
              </a:spcBef>
              <a:spcAft>
                <a:spcPts val="0"/>
              </a:spcAft>
              <a:buClr>
                <a:schemeClr val="dk1"/>
              </a:buClr>
              <a:buSzPts val="1400"/>
              <a:buFont typeface="Merriweather"/>
              <a:buChar char="-"/>
            </a:pPr>
            <a:r>
              <a:rPr lang="en" sz="1400">
                <a:solidFill>
                  <a:schemeClr val="dk1"/>
                </a:solidFill>
                <a:highlight>
                  <a:srgbClr val="FFFFFF"/>
                </a:highlight>
                <a:latin typeface="Merriweather"/>
                <a:ea typeface="Merriweather"/>
                <a:cs typeface="Merriweather"/>
                <a:sym typeface="Merriweather"/>
              </a:rPr>
              <a:t>Jason Lucky Harrysiswanto	c14170129</a:t>
            </a:r>
            <a:endParaRPr sz="1400">
              <a:solidFill>
                <a:schemeClr val="dk1"/>
              </a:solidFill>
              <a:highlight>
                <a:srgbClr val="FFFFFF"/>
              </a:highlight>
              <a:latin typeface="Merriweather"/>
              <a:ea typeface="Merriweather"/>
              <a:cs typeface="Merriweather"/>
              <a:sym typeface="Merriweather"/>
            </a:endParaRPr>
          </a:p>
          <a:p>
            <a:pPr indent="0" lvl="0" marL="1371600" rtl="0" algn="l">
              <a:lnSpc>
                <a:spcPct val="150000"/>
              </a:lnSpc>
              <a:spcBef>
                <a:spcPts val="0"/>
              </a:spcBef>
              <a:spcAft>
                <a:spcPts val="0"/>
              </a:spcAft>
              <a:buNone/>
            </a:pPr>
            <a:r>
              <a:t/>
            </a:r>
            <a:endParaRPr sz="1400">
              <a:solidFill>
                <a:schemeClr val="dk1"/>
              </a:solidFill>
              <a:highlight>
                <a:srgbClr val="FFFFFF"/>
              </a:highlight>
              <a:latin typeface="Merriweather"/>
              <a:ea typeface="Merriweather"/>
              <a:cs typeface="Merriweather"/>
              <a:sym typeface="Merriweather"/>
            </a:endParaRPr>
          </a:p>
          <a:p>
            <a:pPr indent="-317500" lvl="0" marL="457200" rtl="0" algn="l">
              <a:lnSpc>
                <a:spcPct val="150000"/>
              </a:lnSpc>
              <a:spcBef>
                <a:spcPts val="0"/>
              </a:spcBef>
              <a:spcAft>
                <a:spcPts val="0"/>
              </a:spcAft>
              <a:buClr>
                <a:schemeClr val="dk1"/>
              </a:buClr>
              <a:buSzPts val="1400"/>
              <a:buFont typeface="Merriweather"/>
              <a:buChar char="-"/>
            </a:pPr>
            <a:r>
              <a:rPr lang="en" sz="1400">
                <a:solidFill>
                  <a:schemeClr val="dk1"/>
                </a:solidFill>
                <a:highlight>
                  <a:srgbClr val="FFFFFF"/>
                </a:highlight>
                <a:latin typeface="Merriweather"/>
                <a:ea typeface="Merriweather"/>
                <a:cs typeface="Merriweather"/>
                <a:sym typeface="Merriweather"/>
              </a:rPr>
              <a:t>Leonardo Yurion Tungribali	C14170153</a:t>
            </a:r>
            <a:endParaRPr sz="1400">
              <a:solidFill>
                <a:schemeClr val="dk1"/>
              </a:solidFill>
              <a:highlight>
                <a:srgbClr val="FFFFFF"/>
              </a:highlight>
              <a:latin typeface="Merriweather"/>
              <a:ea typeface="Merriweather"/>
              <a:cs typeface="Merriweather"/>
              <a:sym typeface="Merriweather"/>
            </a:endParaRPr>
          </a:p>
          <a:p>
            <a:pPr indent="0" lvl="0" marL="1371600" rtl="0" algn="l">
              <a:lnSpc>
                <a:spcPct val="150000"/>
              </a:lnSpc>
              <a:spcBef>
                <a:spcPts val="0"/>
              </a:spcBef>
              <a:spcAft>
                <a:spcPts val="0"/>
              </a:spcAft>
              <a:buNone/>
            </a:pPr>
            <a:r>
              <a:t/>
            </a:r>
            <a:endParaRPr sz="1400">
              <a:solidFill>
                <a:schemeClr val="dk1"/>
              </a:solidFill>
              <a:highlight>
                <a:srgbClr val="FFFFFF"/>
              </a:highlight>
              <a:latin typeface="Merriweather"/>
              <a:ea typeface="Merriweather"/>
              <a:cs typeface="Merriweather"/>
              <a:sym typeface="Merriweather"/>
            </a:endParaRPr>
          </a:p>
          <a:p>
            <a:pPr indent="-317500" lvl="0" marL="457200" rtl="0" algn="l">
              <a:lnSpc>
                <a:spcPct val="150000"/>
              </a:lnSpc>
              <a:spcBef>
                <a:spcPts val="0"/>
              </a:spcBef>
              <a:spcAft>
                <a:spcPts val="0"/>
              </a:spcAft>
              <a:buClr>
                <a:schemeClr val="dk1"/>
              </a:buClr>
              <a:buSzPts val="1400"/>
              <a:buFont typeface="Merriweather"/>
              <a:buChar char="-"/>
            </a:pPr>
            <a:r>
              <a:rPr lang="en" sz="1400">
                <a:solidFill>
                  <a:schemeClr val="dk1"/>
                </a:solidFill>
                <a:highlight>
                  <a:srgbClr val="FFFFFF"/>
                </a:highlight>
                <a:latin typeface="Merriweather"/>
                <a:ea typeface="Merriweather"/>
                <a:cs typeface="Merriweather"/>
                <a:sym typeface="Merriweather"/>
              </a:rPr>
              <a:t>Eric Pranoto				c14180139</a:t>
            </a:r>
            <a:endParaRPr sz="1400">
              <a:solidFill>
                <a:schemeClr val="dk1"/>
              </a:solidFill>
              <a:highlight>
                <a:srgbClr val="FFFFFF"/>
              </a:highlight>
              <a:latin typeface="Merriweather"/>
              <a:ea typeface="Merriweather"/>
              <a:cs typeface="Merriweather"/>
              <a:sym typeface="Merriweather"/>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idx="1" type="subTitle"/>
          </p:nvPr>
        </p:nvSpPr>
        <p:spPr>
          <a:xfrm>
            <a:off x="311700" y="130925"/>
            <a:ext cx="8520600" cy="459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700">
              <a:highlight>
                <a:schemeClr val="lt1"/>
              </a:highlight>
              <a:latin typeface="Merriweather"/>
              <a:ea typeface="Merriweather"/>
              <a:cs typeface="Merriweather"/>
              <a:sym typeface="Merriweather"/>
            </a:endParaRPr>
          </a:p>
          <a:p>
            <a:pPr indent="0" lvl="0" marL="457200" rtl="0" algn="l">
              <a:lnSpc>
                <a:spcPct val="150000"/>
              </a:lnSpc>
              <a:spcBef>
                <a:spcPts val="0"/>
              </a:spcBef>
              <a:spcAft>
                <a:spcPts val="0"/>
              </a:spcAft>
              <a:buNone/>
            </a:pPr>
            <a:r>
              <a:rPr lang="en" sz="1200">
                <a:solidFill>
                  <a:srgbClr val="000000"/>
                </a:solidFill>
                <a:latin typeface="Merriweather"/>
                <a:ea typeface="Merriweather"/>
                <a:cs typeface="Merriweather"/>
                <a:sym typeface="Merriweather"/>
              </a:rPr>
              <a:t>Setelah kita melakukan training dan testing, selanjutnya kita akan predict sebuah contoh gambar dan hasilnya sebagai berikut.</a:t>
            </a:r>
            <a:endParaRPr sz="1300">
              <a:solidFill>
                <a:srgbClr val="000000"/>
              </a:solidFill>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200">
              <a:solidFill>
                <a:srgbClr val="000000"/>
              </a:solidFill>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300">
              <a:solidFill>
                <a:srgbClr val="000000"/>
              </a:solidFill>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200">
              <a:solidFill>
                <a:srgbClr val="000000"/>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sz="1250">
              <a:solidFill>
                <a:srgbClr val="000000"/>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sz="1250">
              <a:solidFill>
                <a:srgbClr val="000000"/>
              </a:solidFill>
              <a:latin typeface="Merriweather"/>
              <a:ea typeface="Merriweather"/>
              <a:cs typeface="Merriweather"/>
              <a:sym typeface="Merriweather"/>
            </a:endParaRPr>
          </a:p>
          <a:p>
            <a:pPr indent="0" lvl="0" marL="514350" rtl="0" algn="l">
              <a:lnSpc>
                <a:spcPct val="150000"/>
              </a:lnSpc>
              <a:spcBef>
                <a:spcPts val="0"/>
              </a:spcBef>
              <a:spcAft>
                <a:spcPts val="0"/>
              </a:spcAft>
              <a:buNone/>
            </a:pPr>
            <a:r>
              <a:t/>
            </a:r>
            <a:endParaRPr sz="1300">
              <a:solidFill>
                <a:srgbClr val="000000"/>
              </a:solidFill>
              <a:highlight>
                <a:schemeClr val="lt1"/>
              </a:highlight>
              <a:latin typeface="Merriweather"/>
              <a:ea typeface="Merriweather"/>
              <a:cs typeface="Merriweather"/>
              <a:sym typeface="Merriweather"/>
            </a:endParaRPr>
          </a:p>
        </p:txBody>
      </p:sp>
      <p:pic>
        <p:nvPicPr>
          <p:cNvPr id="122" name="Google Shape;122;p22"/>
          <p:cNvPicPr preferRelativeResize="0"/>
          <p:nvPr/>
        </p:nvPicPr>
        <p:blipFill rotWithShape="1">
          <a:blip r:embed="rId3">
            <a:alphaModFix/>
          </a:blip>
          <a:srcRect b="27019" l="5978" r="41530" t="27302"/>
          <a:stretch/>
        </p:blipFill>
        <p:spPr>
          <a:xfrm>
            <a:off x="4377825" y="945300"/>
            <a:ext cx="5267325" cy="2581275"/>
          </a:xfrm>
          <a:prstGeom prst="rect">
            <a:avLst/>
          </a:prstGeom>
          <a:noFill/>
          <a:ln>
            <a:noFill/>
          </a:ln>
        </p:spPr>
      </p:pic>
      <p:pic>
        <p:nvPicPr>
          <p:cNvPr id="123" name="Google Shape;123;p22"/>
          <p:cNvPicPr preferRelativeResize="0"/>
          <p:nvPr/>
        </p:nvPicPr>
        <p:blipFill rotWithShape="1">
          <a:blip r:embed="rId4">
            <a:alphaModFix/>
          </a:blip>
          <a:srcRect b="25703" l="6310" r="53157" t="28852"/>
          <a:stretch/>
        </p:blipFill>
        <p:spPr>
          <a:xfrm>
            <a:off x="0" y="2209525"/>
            <a:ext cx="4533900" cy="285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EKSPERIMEN 2</a:t>
            </a:r>
            <a:endParaRPr/>
          </a:p>
        </p:txBody>
      </p:sp>
      <p:sp>
        <p:nvSpPr>
          <p:cNvPr id="129" name="Google Shape;129;p23"/>
          <p:cNvSpPr txBox="1"/>
          <p:nvPr>
            <p:ph idx="1" type="subTitle"/>
          </p:nvPr>
        </p:nvSpPr>
        <p:spPr>
          <a:xfrm>
            <a:off x="311700" y="1878549"/>
            <a:ext cx="4242600" cy="103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Eksperimen dua dilakukan dengan tujuan untuk menggunakan sebuah model arsitektur bernama COVID-CXNet.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 Model</a:t>
            </a:r>
            <a:endParaRPr/>
          </a:p>
        </p:txBody>
      </p:sp>
      <p:pic>
        <p:nvPicPr>
          <p:cNvPr id="135" name="Google Shape;135;p24"/>
          <p:cNvPicPr preferRelativeResize="0"/>
          <p:nvPr/>
        </p:nvPicPr>
        <p:blipFill>
          <a:blip r:embed="rId3">
            <a:alphaModFix/>
          </a:blip>
          <a:stretch>
            <a:fillRect/>
          </a:stretch>
        </p:blipFill>
        <p:spPr>
          <a:xfrm>
            <a:off x="399112" y="1314125"/>
            <a:ext cx="8345825" cy="312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141" name="Google Shape;141;p25"/>
          <p:cNvSpPr txBox="1"/>
          <p:nvPr/>
        </p:nvSpPr>
        <p:spPr>
          <a:xfrm>
            <a:off x="311725" y="2287375"/>
            <a:ext cx="4386600" cy="116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600">
                <a:latin typeface="Roboto"/>
                <a:ea typeface="Roboto"/>
                <a:cs typeface="Roboto"/>
                <a:sym typeface="Roboto"/>
              </a:rPr>
              <a:t>Image di preprocess dengan sebuah function segmentasi yang mencari bagian tertentu dari x-ray paru-paru</a:t>
            </a:r>
            <a:endParaRPr sz="1600">
              <a:latin typeface="Roboto"/>
              <a:ea typeface="Roboto"/>
              <a:cs typeface="Roboto"/>
              <a:sym typeface="Roboto"/>
            </a:endParaRPr>
          </a:p>
        </p:txBody>
      </p:sp>
      <p:pic>
        <p:nvPicPr>
          <p:cNvPr id="142" name="Google Shape;142;p25"/>
          <p:cNvPicPr preferRelativeResize="0"/>
          <p:nvPr/>
        </p:nvPicPr>
        <p:blipFill>
          <a:blip r:embed="rId3">
            <a:alphaModFix/>
          </a:blip>
          <a:stretch>
            <a:fillRect/>
          </a:stretch>
        </p:blipFill>
        <p:spPr>
          <a:xfrm>
            <a:off x="5073325" y="1496075"/>
            <a:ext cx="3602425" cy="334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Model</a:t>
            </a:r>
            <a:endParaRPr/>
          </a:p>
        </p:txBody>
      </p:sp>
      <p:sp>
        <p:nvSpPr>
          <p:cNvPr id="148" name="Google Shape;148;p26"/>
          <p:cNvSpPr txBox="1"/>
          <p:nvPr/>
        </p:nvSpPr>
        <p:spPr>
          <a:xfrm>
            <a:off x="347575" y="3684525"/>
            <a:ext cx="8448900" cy="1169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600">
                <a:latin typeface="Roboto"/>
                <a:ea typeface="Roboto"/>
                <a:cs typeface="Roboto"/>
                <a:sym typeface="Roboto"/>
              </a:rPr>
              <a:t>Model yang digunakan dalam eksperimen ini adalah dataset COVID-19 Radiography Database.</a:t>
            </a:r>
            <a:endParaRPr sz="1600">
              <a:latin typeface="Roboto"/>
              <a:ea typeface="Roboto"/>
              <a:cs typeface="Roboto"/>
              <a:sym typeface="Roboto"/>
            </a:endParaRPr>
          </a:p>
          <a:p>
            <a:pPr indent="0" lvl="0" marL="0" rtl="0" algn="just">
              <a:lnSpc>
                <a:spcPct val="150000"/>
              </a:lnSpc>
              <a:spcBef>
                <a:spcPts val="0"/>
              </a:spcBef>
              <a:spcAft>
                <a:spcPts val="0"/>
              </a:spcAft>
              <a:buNone/>
            </a:pPr>
            <a:r>
              <a:rPr lang="en" sz="1600">
                <a:latin typeface="Roboto"/>
                <a:ea typeface="Roboto"/>
                <a:cs typeface="Roboto"/>
                <a:sym typeface="Roboto"/>
              </a:rPr>
              <a:t>Link: https://www.kaggle.com/tawsifurrahman/covid19-radiography-database</a:t>
            </a:r>
            <a:endParaRPr sz="1600">
              <a:latin typeface="Roboto"/>
              <a:ea typeface="Roboto"/>
              <a:cs typeface="Roboto"/>
              <a:sym typeface="Roboto"/>
            </a:endParaRPr>
          </a:p>
        </p:txBody>
      </p:sp>
      <p:pic>
        <p:nvPicPr>
          <p:cNvPr id="149" name="Google Shape;149;p26"/>
          <p:cNvPicPr preferRelativeResize="0"/>
          <p:nvPr/>
        </p:nvPicPr>
        <p:blipFill>
          <a:blip r:embed="rId3">
            <a:alphaModFix/>
          </a:blip>
          <a:stretch>
            <a:fillRect/>
          </a:stretch>
        </p:blipFill>
        <p:spPr>
          <a:xfrm>
            <a:off x="311725" y="1427392"/>
            <a:ext cx="8520600" cy="21086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Hasil Training</a:t>
            </a:r>
            <a:endParaRPr/>
          </a:p>
        </p:txBody>
      </p:sp>
      <p:pic>
        <p:nvPicPr>
          <p:cNvPr id="155" name="Google Shape;155;p27"/>
          <p:cNvPicPr preferRelativeResize="0"/>
          <p:nvPr/>
        </p:nvPicPr>
        <p:blipFill>
          <a:blip r:embed="rId3">
            <a:alphaModFix/>
          </a:blip>
          <a:stretch>
            <a:fillRect/>
          </a:stretch>
        </p:blipFill>
        <p:spPr>
          <a:xfrm>
            <a:off x="1210588" y="1289400"/>
            <a:ext cx="6722833" cy="371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EKSPERIMEN 3</a:t>
            </a:r>
            <a:endParaRPr/>
          </a:p>
        </p:txBody>
      </p:sp>
      <p:sp>
        <p:nvSpPr>
          <p:cNvPr id="161" name="Google Shape;161;p28"/>
          <p:cNvSpPr txBox="1"/>
          <p:nvPr>
            <p:ph idx="1" type="subTitle"/>
          </p:nvPr>
        </p:nvSpPr>
        <p:spPr>
          <a:xfrm>
            <a:off x="311700" y="1496070"/>
            <a:ext cx="4242600" cy="1120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en">
                <a:solidFill>
                  <a:srgbClr val="000000"/>
                </a:solidFill>
              </a:rPr>
              <a:t>Kami mencari lagi suatu metode yang sama dengan menghasilkan output yang berbeda dari dataset yang lain dan densenet 121 digunakan untuk melakukan proses pencocokan dan mencari tahu lokasi dari covid, viral dan pneumonia didalam paru-paru dengan tampilan heat view.</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Hasil Pretrain Model</a:t>
            </a:r>
            <a:endParaRPr/>
          </a:p>
        </p:txBody>
      </p:sp>
      <p:pic>
        <p:nvPicPr>
          <p:cNvPr id="167" name="Google Shape;167;p29"/>
          <p:cNvPicPr preferRelativeResize="0"/>
          <p:nvPr/>
        </p:nvPicPr>
        <p:blipFill>
          <a:blip r:embed="rId3">
            <a:alphaModFix/>
          </a:blip>
          <a:stretch>
            <a:fillRect/>
          </a:stretch>
        </p:blipFill>
        <p:spPr>
          <a:xfrm>
            <a:off x="311725" y="1423225"/>
            <a:ext cx="4419600" cy="3134836"/>
          </a:xfrm>
          <a:prstGeom prst="rect">
            <a:avLst/>
          </a:prstGeom>
          <a:noFill/>
          <a:ln>
            <a:noFill/>
          </a:ln>
        </p:spPr>
      </p:pic>
      <p:pic>
        <p:nvPicPr>
          <p:cNvPr id="168" name="Google Shape;168;p29"/>
          <p:cNvPicPr preferRelativeResize="0"/>
          <p:nvPr/>
        </p:nvPicPr>
        <p:blipFill>
          <a:blip r:embed="rId4">
            <a:alphaModFix/>
          </a:blip>
          <a:stretch>
            <a:fillRect/>
          </a:stretch>
        </p:blipFill>
        <p:spPr>
          <a:xfrm>
            <a:off x="4724400" y="1423225"/>
            <a:ext cx="4213475" cy="2988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Evaluation</a:t>
            </a:r>
            <a:endParaRPr/>
          </a:p>
        </p:txBody>
      </p:sp>
      <p:sp>
        <p:nvSpPr>
          <p:cNvPr id="174" name="Google Shape;174;p30"/>
          <p:cNvSpPr txBox="1"/>
          <p:nvPr/>
        </p:nvSpPr>
        <p:spPr>
          <a:xfrm>
            <a:off x="311725" y="2336838"/>
            <a:ext cx="526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Kemudian dilakukan model evaluation. Dan kemudian akan melakukan test terhadap data set yang ada. Dan kita membuat confusion matrix nya.</a:t>
            </a:r>
            <a:endParaRPr sz="1600">
              <a:latin typeface="Roboto"/>
              <a:ea typeface="Roboto"/>
              <a:cs typeface="Roboto"/>
              <a:sym typeface="Roboto"/>
            </a:endParaRPr>
          </a:p>
        </p:txBody>
      </p:sp>
      <p:pic>
        <p:nvPicPr>
          <p:cNvPr id="175" name="Google Shape;175;p30"/>
          <p:cNvPicPr preferRelativeResize="0"/>
          <p:nvPr/>
        </p:nvPicPr>
        <p:blipFill>
          <a:blip r:embed="rId3">
            <a:alphaModFix/>
          </a:blip>
          <a:stretch>
            <a:fillRect/>
          </a:stretch>
        </p:blipFill>
        <p:spPr>
          <a:xfrm>
            <a:off x="5629725" y="1483838"/>
            <a:ext cx="2925572" cy="2629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Hasil Akhir</a:t>
            </a:r>
            <a:endParaRPr/>
          </a:p>
        </p:txBody>
      </p:sp>
      <p:pic>
        <p:nvPicPr>
          <p:cNvPr id="181" name="Google Shape;181;p31"/>
          <p:cNvPicPr preferRelativeResize="0"/>
          <p:nvPr/>
        </p:nvPicPr>
        <p:blipFill>
          <a:blip r:embed="rId3">
            <a:alphaModFix/>
          </a:blip>
          <a:stretch>
            <a:fillRect/>
          </a:stretch>
        </p:blipFill>
        <p:spPr>
          <a:xfrm>
            <a:off x="5469000" y="1400675"/>
            <a:ext cx="3143250" cy="3438525"/>
          </a:xfrm>
          <a:prstGeom prst="rect">
            <a:avLst/>
          </a:prstGeom>
          <a:noFill/>
          <a:ln>
            <a:noFill/>
          </a:ln>
        </p:spPr>
      </p:pic>
      <p:sp>
        <p:nvSpPr>
          <p:cNvPr id="182" name="Google Shape;182;p31"/>
          <p:cNvSpPr txBox="1"/>
          <p:nvPr/>
        </p:nvSpPr>
        <p:spPr>
          <a:xfrm>
            <a:off x="593475" y="2411938"/>
            <a:ext cx="387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a:ea typeface="Roboto"/>
                <a:cs typeface="Roboto"/>
                <a:sym typeface="Roboto"/>
              </a:rPr>
              <a:t>Dari hasil output tersebut didapatkan lokasi dimana penyakit yang didalam paru-paru tersebut berada. Dan juga bisa membedakan yang mana terkena bakteri, viral ataupun covid19.</a:t>
            </a:r>
            <a:endParaRPr sz="1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11700" y="744575"/>
            <a:ext cx="8520600" cy="1290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000000"/>
                </a:solidFill>
                <a:highlight>
                  <a:srgbClr val="FFFFFF"/>
                </a:highlight>
              </a:rPr>
              <a:t>Detecting Infectious Regions of COVID-19 in X-ray Images and CT scans Using Different Pretrained Densenet Models</a:t>
            </a:r>
            <a:endParaRPr sz="2400">
              <a:solidFill>
                <a:schemeClr val="lt1"/>
              </a:solidFill>
            </a:endParaRPr>
          </a:p>
          <a:p>
            <a:pPr indent="0" lvl="0" marL="0" rtl="0" algn="ctr">
              <a:lnSpc>
                <a:spcPct val="150000"/>
              </a:lnSpc>
              <a:spcBef>
                <a:spcPts val="0"/>
              </a:spcBef>
              <a:spcAft>
                <a:spcPts val="0"/>
              </a:spcAft>
              <a:buNone/>
            </a:pPr>
            <a:r>
              <a:t/>
            </a:r>
            <a:endParaRPr sz="2400">
              <a:solidFill>
                <a:schemeClr val="lt2"/>
              </a:solidFill>
            </a:endParaRPr>
          </a:p>
          <a:p>
            <a:pPr indent="0" lvl="0" marL="0" rtl="0" algn="ctr">
              <a:lnSpc>
                <a:spcPct val="150000"/>
              </a:lnSpc>
              <a:spcBef>
                <a:spcPts val="0"/>
              </a:spcBef>
              <a:spcAft>
                <a:spcPts val="0"/>
              </a:spcAft>
              <a:buNone/>
            </a:pPr>
            <a:r>
              <a:t/>
            </a:r>
            <a:endParaRPr sz="2400">
              <a:solidFill>
                <a:srgbClr val="000000"/>
              </a:solidFill>
              <a:highlight>
                <a:srgbClr val="FFFFFF"/>
              </a:highlight>
            </a:endParaRPr>
          </a:p>
        </p:txBody>
      </p:sp>
      <p:sp>
        <p:nvSpPr>
          <p:cNvPr id="71" name="Google Shape;71;p14"/>
          <p:cNvSpPr txBox="1"/>
          <p:nvPr>
            <p:ph idx="1" type="subTitle"/>
          </p:nvPr>
        </p:nvSpPr>
        <p:spPr>
          <a:xfrm>
            <a:off x="311700" y="2155650"/>
            <a:ext cx="8520600" cy="2265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400">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ctrTitle"/>
          </p:nvPr>
        </p:nvSpPr>
        <p:spPr>
          <a:xfrm>
            <a:off x="311700" y="539725"/>
            <a:ext cx="8520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KESIMPULAN</a:t>
            </a:r>
            <a:endParaRPr/>
          </a:p>
        </p:txBody>
      </p:sp>
      <p:sp>
        <p:nvSpPr>
          <p:cNvPr id="188" name="Google Shape;188;p32"/>
          <p:cNvSpPr txBox="1"/>
          <p:nvPr>
            <p:ph idx="1" type="subTitle"/>
          </p:nvPr>
        </p:nvSpPr>
        <p:spPr>
          <a:xfrm>
            <a:off x="311700" y="1878521"/>
            <a:ext cx="8379000" cy="2816400"/>
          </a:xfrm>
          <a:prstGeom prst="rect">
            <a:avLst/>
          </a:prstGeom>
        </p:spPr>
        <p:txBody>
          <a:bodyPr anchorCtr="0" anchor="t" bIns="91425" lIns="91425" spcFirstLastPara="1" rIns="91425" wrap="square" tIns="91425">
            <a:noAutofit/>
          </a:bodyPr>
          <a:lstStyle/>
          <a:p>
            <a:pPr indent="457200" lvl="0" marL="457200" rtl="0" algn="l">
              <a:lnSpc>
                <a:spcPct val="130000"/>
              </a:lnSpc>
              <a:spcBef>
                <a:spcPts val="0"/>
              </a:spcBef>
              <a:spcAft>
                <a:spcPts val="0"/>
              </a:spcAft>
              <a:buSzPts val="688"/>
              <a:buNone/>
            </a:pPr>
            <a:r>
              <a:rPr lang="en" sz="1687">
                <a:solidFill>
                  <a:srgbClr val="000000"/>
                </a:solidFill>
                <a:highlight>
                  <a:schemeClr val="lt1"/>
                </a:highlight>
                <a:latin typeface="Merriweather"/>
                <a:ea typeface="Merriweather"/>
                <a:cs typeface="Merriweather"/>
                <a:sym typeface="Merriweather"/>
              </a:rPr>
              <a:t>DenseNet sangat berguna untuk membantu menyelesaikan masalah sehari-hari dan dapat diimplementasikan dengan berbagai metode dengan hasil yang beragam pula.</a:t>
            </a:r>
            <a:endParaRPr sz="1687">
              <a:solidFill>
                <a:srgbClr val="000000"/>
              </a:solidFill>
              <a:highlight>
                <a:schemeClr val="lt1"/>
              </a:highlight>
              <a:latin typeface="Merriweather"/>
              <a:ea typeface="Merriweather"/>
              <a:cs typeface="Merriweather"/>
              <a:sym typeface="Merriweather"/>
            </a:endParaRPr>
          </a:p>
          <a:p>
            <a:pPr indent="0" lvl="0" marL="0" rtl="0" algn="l">
              <a:lnSpc>
                <a:spcPct val="80000"/>
              </a:lnSpc>
              <a:spcBef>
                <a:spcPts val="0"/>
              </a:spcBef>
              <a:spcAft>
                <a:spcPts val="0"/>
              </a:spcAft>
              <a:buSzPts val="688"/>
              <a:buNone/>
            </a:pPr>
            <a:r>
              <a:t/>
            </a:r>
            <a:endParaRPr sz="2000">
              <a:highlight>
                <a:schemeClr val="lt1"/>
              </a:highlight>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271625" y="156370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Sumber:</a:t>
            </a:r>
            <a:endParaRPr/>
          </a:p>
        </p:txBody>
      </p:sp>
      <p:sp>
        <p:nvSpPr>
          <p:cNvPr id="194" name="Google Shape;194;p33"/>
          <p:cNvSpPr txBox="1"/>
          <p:nvPr>
            <p:ph idx="1" type="body"/>
          </p:nvPr>
        </p:nvSpPr>
        <p:spPr>
          <a:xfrm>
            <a:off x="4233600" y="321925"/>
            <a:ext cx="4740000" cy="40986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u="sng">
                <a:solidFill>
                  <a:schemeClr val="hlink"/>
                </a:solidFill>
                <a:hlinkClick r:id="rId3"/>
              </a:rPr>
              <a:t>https://www.kaggle.com/tawsifurrahman/covid19-radiography-database?select=COVID-19_Radiography_Dataset</a:t>
            </a:r>
            <a:endParaRPr/>
          </a:p>
          <a:p>
            <a:pPr indent="0" lvl="0" marL="457200" rtl="0" algn="l">
              <a:lnSpc>
                <a:spcPct val="100000"/>
              </a:lnSpc>
              <a:spcBef>
                <a:spcPts val="1200"/>
              </a:spcBef>
              <a:spcAft>
                <a:spcPts val="0"/>
              </a:spcAft>
              <a:buNone/>
            </a:pPr>
            <a:r>
              <a:t/>
            </a:r>
            <a:endParaRPr/>
          </a:p>
          <a:p>
            <a:pPr indent="-311150" lvl="0" marL="457200" rtl="0" algn="l">
              <a:lnSpc>
                <a:spcPct val="100000"/>
              </a:lnSpc>
              <a:spcBef>
                <a:spcPts val="0"/>
              </a:spcBef>
              <a:spcAft>
                <a:spcPts val="0"/>
              </a:spcAft>
              <a:buSzPts val="1300"/>
              <a:buChar char="-"/>
            </a:pPr>
            <a:r>
              <a:rPr lang="en" u="sng">
                <a:solidFill>
                  <a:schemeClr val="hlink"/>
                </a:solidFill>
                <a:hlinkClick r:id="rId4"/>
              </a:rPr>
              <a:t>https://www.kaggle.com/matheushms/covid-19-chest-x-ray-classificator</a:t>
            </a:r>
            <a:endParaRPr/>
          </a:p>
          <a:p>
            <a:pPr indent="0" lvl="0" marL="457200" rtl="0" algn="l">
              <a:lnSpc>
                <a:spcPct val="100000"/>
              </a:lnSpc>
              <a:spcBef>
                <a:spcPts val="1200"/>
              </a:spcBef>
              <a:spcAft>
                <a:spcPts val="0"/>
              </a:spcAft>
              <a:buNone/>
            </a:pPr>
            <a:r>
              <a:t/>
            </a:r>
            <a:endParaRPr/>
          </a:p>
          <a:p>
            <a:pPr indent="-311150" lvl="0" marL="457200" rtl="0" algn="l">
              <a:lnSpc>
                <a:spcPct val="100000"/>
              </a:lnSpc>
              <a:spcBef>
                <a:spcPts val="0"/>
              </a:spcBef>
              <a:spcAft>
                <a:spcPts val="0"/>
              </a:spcAft>
              <a:buSzPts val="1300"/>
              <a:buChar char="-"/>
            </a:pPr>
            <a:r>
              <a:rPr lang="en" u="sng">
                <a:solidFill>
                  <a:schemeClr val="hlink"/>
                </a:solidFill>
                <a:hlinkClick r:id="rId5"/>
              </a:rPr>
              <a:t>https://www.kaggle.com/anuragdhasmana/dl-project</a:t>
            </a:r>
            <a:endParaRPr/>
          </a:p>
          <a:p>
            <a:pPr indent="-311150" lvl="0" marL="457200" rtl="0" algn="l">
              <a:lnSpc>
                <a:spcPct val="100000"/>
              </a:lnSpc>
              <a:spcBef>
                <a:spcPts val="0"/>
              </a:spcBef>
              <a:spcAft>
                <a:spcPts val="0"/>
              </a:spcAft>
              <a:buSzPts val="1300"/>
              <a:buChar char="-"/>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1273350" y="1984825"/>
            <a:ext cx="35619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T H A N K</a:t>
            </a:r>
            <a:endParaRPr sz="4800"/>
          </a:p>
        </p:txBody>
      </p:sp>
      <p:sp>
        <p:nvSpPr>
          <p:cNvPr id="200" name="Google Shape;200;p34"/>
          <p:cNvSpPr txBox="1"/>
          <p:nvPr>
            <p:ph idx="1" type="body"/>
          </p:nvPr>
        </p:nvSpPr>
        <p:spPr>
          <a:xfrm>
            <a:off x="4654700" y="1984825"/>
            <a:ext cx="2143200" cy="142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800">
                <a:latin typeface="Merriweather"/>
                <a:ea typeface="Merriweather"/>
                <a:cs typeface="Merriweather"/>
                <a:sym typeface="Merriweather"/>
              </a:rPr>
              <a:t>Y O U</a:t>
            </a:r>
            <a:endParaRPr sz="480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ctrTitle"/>
          </p:nvPr>
        </p:nvSpPr>
        <p:spPr>
          <a:xfrm>
            <a:off x="311700" y="273350"/>
            <a:ext cx="8520600" cy="6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000000"/>
                </a:solidFill>
                <a:highlight>
                  <a:srgbClr val="FFFFFF"/>
                </a:highlight>
              </a:rPr>
              <a:t>Latar Belakang</a:t>
            </a:r>
            <a:endParaRPr sz="2400">
              <a:solidFill>
                <a:srgbClr val="000000"/>
              </a:solidFill>
              <a:highlight>
                <a:srgbClr val="FFFFFF"/>
              </a:highlight>
            </a:endParaRPr>
          </a:p>
        </p:txBody>
      </p:sp>
      <p:sp>
        <p:nvSpPr>
          <p:cNvPr id="77" name="Google Shape;77;p15"/>
          <p:cNvSpPr txBox="1"/>
          <p:nvPr>
            <p:ph idx="1" type="subTitle"/>
          </p:nvPr>
        </p:nvSpPr>
        <p:spPr>
          <a:xfrm>
            <a:off x="311700" y="1132975"/>
            <a:ext cx="8520600" cy="32886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0"/>
              </a:spcAft>
              <a:buNone/>
            </a:pPr>
            <a:r>
              <a:rPr lang="en" sz="1400">
                <a:highlight>
                  <a:schemeClr val="lt1"/>
                </a:highlight>
                <a:latin typeface="Merriweather"/>
                <a:ea typeface="Merriweather"/>
                <a:cs typeface="Merriweather"/>
                <a:sym typeface="Merriweather"/>
              </a:rPr>
              <a:t>Di masa sekarang ini kita semua sedang merasakan ketidaknyamanan akibat adanya pandemi yang melanda seluruh dunia. Hal ini disebabkan karena adanya virus COVID-19 yang telah menyebar dengan gejala dan akibat yang tak menentu. Salah satu akibatnya berdampak pada paru-paru dan mungkin ada beberapa area lain yang terdampak jika terjangkit COVID-19 ini. Oleh karena itu kami ingin mencoba menggali informasi dengan cara mendeteksi area mana yang terinfeksi virus COVID-19 melalui gambar X-ray dan CT-scan menggunakan beberapa pretrained Densenet Model yang berbeda.</a:t>
            </a:r>
            <a:endParaRPr sz="1400">
              <a:highlight>
                <a:schemeClr val="lt1"/>
              </a:highlight>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ctrTitle"/>
          </p:nvPr>
        </p:nvSpPr>
        <p:spPr>
          <a:xfrm>
            <a:off x="311700" y="273350"/>
            <a:ext cx="8520600" cy="67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000000"/>
                </a:solidFill>
                <a:highlight>
                  <a:srgbClr val="FFFFFF"/>
                </a:highlight>
              </a:rPr>
              <a:t>Tujuan Project</a:t>
            </a:r>
            <a:endParaRPr sz="2400">
              <a:solidFill>
                <a:srgbClr val="000000"/>
              </a:solidFill>
              <a:highlight>
                <a:srgbClr val="FFFFFF"/>
              </a:highlight>
            </a:endParaRPr>
          </a:p>
        </p:txBody>
      </p:sp>
      <p:sp>
        <p:nvSpPr>
          <p:cNvPr id="83" name="Google Shape;83;p16"/>
          <p:cNvSpPr txBox="1"/>
          <p:nvPr>
            <p:ph idx="1" type="subTitle"/>
          </p:nvPr>
        </p:nvSpPr>
        <p:spPr>
          <a:xfrm>
            <a:off x="-183950" y="1207800"/>
            <a:ext cx="8520600" cy="3288600"/>
          </a:xfrm>
          <a:prstGeom prst="rect">
            <a:avLst/>
          </a:prstGeom>
        </p:spPr>
        <p:txBody>
          <a:bodyPr anchorCtr="0" anchor="t" bIns="91425" lIns="91425" spcFirstLastPara="1" rIns="91425" wrap="square" tIns="91425">
            <a:normAutofit/>
          </a:bodyPr>
          <a:lstStyle/>
          <a:p>
            <a:pPr indent="457200" lvl="0" marL="457200" rtl="0" algn="just">
              <a:lnSpc>
                <a:spcPct val="150000"/>
              </a:lnSpc>
              <a:spcBef>
                <a:spcPts val="0"/>
              </a:spcBef>
              <a:spcAft>
                <a:spcPts val="0"/>
              </a:spcAft>
              <a:buNone/>
            </a:pPr>
            <a:r>
              <a:rPr lang="en" sz="1400">
                <a:solidFill>
                  <a:srgbClr val="000000"/>
                </a:solidFill>
                <a:highlight>
                  <a:schemeClr val="lt1"/>
                </a:highlight>
                <a:latin typeface="Merriweather"/>
                <a:ea typeface="Merriweather"/>
                <a:cs typeface="Merriweather"/>
                <a:sym typeface="Merriweather"/>
              </a:rPr>
              <a:t>Untuk mendeteksi dan mengetahui efek yang ditimbulkan saat seseorang terjangkit virus COVID-19 pada bagian tertentu dalam paru-paru, sehingga mungkin untuk masa mendatang dapat membantu tim medis untuk menindaklanjuti kasus-kasus dengan dampak berbeda dan dapat dengan tepat dan cepat mengobati pasien berdasarkan kasus tersebut.</a:t>
            </a:r>
            <a:endParaRPr sz="1400">
              <a:solidFill>
                <a:srgbClr val="000000"/>
              </a:solidFill>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700">
              <a:highlight>
                <a:schemeClr val="lt1"/>
              </a:highlight>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ctrTitle"/>
          </p:nvPr>
        </p:nvSpPr>
        <p:spPr>
          <a:xfrm>
            <a:off x="311700" y="363575"/>
            <a:ext cx="8520600" cy="65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000000"/>
                </a:solidFill>
                <a:highlight>
                  <a:srgbClr val="FFFFFF"/>
                </a:highlight>
              </a:rPr>
              <a:t>Dataset</a:t>
            </a:r>
            <a:endParaRPr sz="2400">
              <a:solidFill>
                <a:srgbClr val="000000"/>
              </a:solidFill>
              <a:highlight>
                <a:srgbClr val="FFFFFF"/>
              </a:highlight>
            </a:endParaRPr>
          </a:p>
        </p:txBody>
      </p:sp>
      <p:sp>
        <p:nvSpPr>
          <p:cNvPr id="89" name="Google Shape;89;p17"/>
          <p:cNvSpPr txBox="1"/>
          <p:nvPr>
            <p:ph idx="1" type="subTitle"/>
          </p:nvPr>
        </p:nvSpPr>
        <p:spPr>
          <a:xfrm>
            <a:off x="311700" y="1163050"/>
            <a:ext cx="8520600" cy="3258600"/>
          </a:xfrm>
          <a:prstGeom prst="rect">
            <a:avLst/>
          </a:prstGeom>
        </p:spPr>
        <p:txBody>
          <a:bodyPr anchorCtr="0" anchor="t" bIns="91425" lIns="91425" spcFirstLastPara="1" rIns="91425" wrap="square" tIns="91425">
            <a:normAutofit lnSpcReduction="10000"/>
          </a:bodyPr>
          <a:lstStyle/>
          <a:p>
            <a:pPr indent="457200" lvl="0" marL="0" rtl="0" algn="l">
              <a:lnSpc>
                <a:spcPct val="150000"/>
              </a:lnSpc>
              <a:spcBef>
                <a:spcPts val="0"/>
              </a:spcBef>
              <a:spcAft>
                <a:spcPts val="0"/>
              </a:spcAft>
              <a:buNone/>
            </a:pPr>
            <a:r>
              <a:rPr lang="en" sz="1400">
                <a:highlight>
                  <a:schemeClr val="lt1"/>
                </a:highlight>
                <a:latin typeface="Merriweather"/>
                <a:ea typeface="Merriweather"/>
                <a:cs typeface="Merriweather"/>
                <a:sym typeface="Merriweather"/>
              </a:rPr>
              <a:t>Dataset yang kami gunakan adalah dataset “</a:t>
            </a:r>
            <a:r>
              <a:rPr b="1" lang="en" sz="1500">
                <a:solidFill>
                  <a:srgbClr val="202124"/>
                </a:solidFill>
                <a:highlight>
                  <a:schemeClr val="lt1"/>
                </a:highlight>
                <a:latin typeface="Arial"/>
                <a:ea typeface="Arial"/>
                <a:cs typeface="Arial"/>
                <a:sym typeface="Arial"/>
              </a:rPr>
              <a:t>COVID-19_Radiography_Dataset</a:t>
            </a:r>
            <a:r>
              <a:rPr lang="en" sz="1400">
                <a:highlight>
                  <a:schemeClr val="lt1"/>
                </a:highlight>
                <a:latin typeface="Merriweather"/>
                <a:ea typeface="Merriweather"/>
                <a:cs typeface="Merriweather"/>
                <a:sym typeface="Merriweather"/>
              </a:rPr>
              <a:t>“ dari kaggle. Dataset ini dibuat oleh tim peneliti dari Qatar University, Qatar dan University of Dhaka, Bangladesh beserta kolaborator dari Pakistan dan Malaysia yang juga bekerja sama dengan dokter medis. </a:t>
            </a:r>
            <a:endParaRPr sz="1400">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rPr lang="en" sz="1400">
                <a:highlight>
                  <a:schemeClr val="lt1"/>
                </a:highlight>
                <a:latin typeface="Merriweather"/>
                <a:ea typeface="Merriweather"/>
                <a:cs typeface="Merriweather"/>
                <a:sym typeface="Merriweather"/>
              </a:rPr>
              <a:t>Pertama kali dirilis dataset ini berisi 219 kasus positif COVID-19, 1341 normal, dan 1345 gambar rontgen dada virus pneumonia (CXR). Dalam pembaruan pertama, telah ditingkatkan kelas COVID-19 menjadi 1200 gambar CXR. Dalam pembaruan ke-2, telah ditingkatkan database menjadi 3616 kasus positif COVID-19 bersama dengan 10.192 Gambar Normal, 6012 Opacity Paru (Infeksi paru-paru Non-COVID) dan 1345 gambar Viral Pneumonia. Dan kabarnya masih akan terus diupdate.</a:t>
            </a:r>
            <a:endParaRPr sz="1400">
              <a:highlight>
                <a:schemeClr val="lt1"/>
              </a:highlight>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0" y="192800"/>
            <a:ext cx="8520600" cy="64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000000"/>
                </a:solidFill>
                <a:highlight>
                  <a:srgbClr val="FFFFFF"/>
                </a:highlight>
              </a:rPr>
              <a:t>Pengerjaan </a:t>
            </a:r>
            <a:endParaRPr sz="2400">
              <a:solidFill>
                <a:srgbClr val="000000"/>
              </a:solidFill>
              <a:highlight>
                <a:srgbClr val="FFFFFF"/>
              </a:highlight>
            </a:endParaRPr>
          </a:p>
        </p:txBody>
      </p:sp>
      <p:sp>
        <p:nvSpPr>
          <p:cNvPr id="95" name="Google Shape;95;p18"/>
          <p:cNvSpPr txBox="1"/>
          <p:nvPr>
            <p:ph idx="1" type="subTitle"/>
          </p:nvPr>
        </p:nvSpPr>
        <p:spPr>
          <a:xfrm>
            <a:off x="311700" y="944525"/>
            <a:ext cx="8520600" cy="3778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0">
                <a:highlight>
                  <a:schemeClr val="lt1"/>
                </a:highlight>
                <a:latin typeface="Merriweather"/>
                <a:ea typeface="Merriweather"/>
                <a:cs typeface="Merriweather"/>
                <a:sym typeface="Merriweather"/>
              </a:rPr>
              <a:t># EKSPERIMEN 1</a:t>
            </a:r>
            <a:endParaRPr sz="1400">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rPr lang="en" sz="1200">
                <a:solidFill>
                  <a:srgbClr val="000000"/>
                </a:solidFill>
                <a:highlight>
                  <a:schemeClr val="lt1"/>
                </a:highlight>
                <a:latin typeface="Merriweather"/>
                <a:ea typeface="Merriweather"/>
                <a:cs typeface="Merriweather"/>
                <a:sym typeface="Merriweather"/>
              </a:rPr>
              <a:t>Menggunakan arsitektur Densenet-121 sebagai core dari model ini. Kami juga menggunakan pre-trained weights sebagai sarana untuk Transfer Learning untuk mencapai akurasi yang lebih tinggi. Untuk data pre-processingnya kami menggunakan data transformation.</a:t>
            </a:r>
            <a:endParaRPr sz="1200">
              <a:solidFill>
                <a:srgbClr val="000000"/>
              </a:solidFill>
              <a:highlight>
                <a:schemeClr val="lt1"/>
              </a:highlight>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sz="1100">
              <a:solidFill>
                <a:srgbClr val="000000"/>
              </a:solidFill>
              <a:highlight>
                <a:schemeClr val="lt1"/>
              </a:highlight>
              <a:latin typeface="Arial"/>
              <a:ea typeface="Arial"/>
              <a:cs typeface="Arial"/>
              <a:sym typeface="Arial"/>
            </a:endParaRPr>
          </a:p>
          <a:p>
            <a:pPr indent="457200" lvl="0" marL="0" rtl="0" algn="l">
              <a:lnSpc>
                <a:spcPct val="150000"/>
              </a:lnSpc>
              <a:spcBef>
                <a:spcPts val="0"/>
              </a:spcBef>
              <a:spcAft>
                <a:spcPts val="0"/>
              </a:spcAft>
              <a:buNone/>
            </a:pPr>
            <a:r>
              <a:rPr lang="en" sz="1200">
                <a:solidFill>
                  <a:srgbClr val="000000"/>
                </a:solidFill>
                <a:highlight>
                  <a:schemeClr val="lt1"/>
                </a:highlight>
                <a:latin typeface="Merriweather"/>
                <a:ea typeface="Merriweather"/>
                <a:cs typeface="Merriweather"/>
                <a:sym typeface="Merriweather"/>
              </a:rPr>
              <a:t>Pertama-tama kami train sebuah CNN classifier menggunakan </a:t>
            </a:r>
            <a:r>
              <a:rPr lang="en" sz="1150">
                <a:solidFill>
                  <a:srgbClr val="000000"/>
                </a:solidFill>
                <a:highlight>
                  <a:schemeClr val="lt1"/>
                </a:highlight>
                <a:latin typeface="Merriweather"/>
                <a:ea typeface="Merriweather"/>
                <a:cs typeface="Merriweather"/>
                <a:sym typeface="Merriweather"/>
              </a:rPr>
              <a:t>Cohen's </a:t>
            </a:r>
            <a:r>
              <a:rPr lang="en" sz="1150">
                <a:solidFill>
                  <a:srgbClr val="1155CC"/>
                </a:solidFill>
                <a:highlight>
                  <a:schemeClr val="lt1"/>
                </a:highlight>
                <a:uFill>
                  <a:noFill/>
                </a:uFill>
                <a:latin typeface="Merriweather"/>
                <a:ea typeface="Merriweather"/>
                <a:cs typeface="Merriweather"/>
                <a:sym typeface="Merriweather"/>
                <a:hlinkClick r:id="rId3">
                  <a:extLst>
                    <a:ext uri="{A12FA001-AC4F-418D-AE19-62706E023703}">
                      <ahyp:hlinkClr val="tx"/>
                    </a:ext>
                  </a:extLst>
                </a:hlinkClick>
              </a:rPr>
              <a:t>COVID Chest X-ray Dataset</a:t>
            </a:r>
            <a:r>
              <a:rPr lang="en" sz="1150">
                <a:solidFill>
                  <a:srgbClr val="000000"/>
                </a:solidFill>
                <a:highlight>
                  <a:schemeClr val="lt1"/>
                </a:highlight>
                <a:latin typeface="Merriweather"/>
                <a:ea typeface="Merriweather"/>
                <a:cs typeface="Merriweather"/>
                <a:sym typeface="Merriweather"/>
              </a:rPr>
              <a:t> dan Paul Mooney's </a:t>
            </a:r>
            <a:r>
              <a:rPr lang="en" sz="1150">
                <a:solidFill>
                  <a:srgbClr val="1155CC"/>
                </a:solidFill>
                <a:highlight>
                  <a:schemeClr val="lt1"/>
                </a:highlight>
                <a:uFill>
                  <a:noFill/>
                </a:uFill>
                <a:latin typeface="Merriweather"/>
                <a:ea typeface="Merriweather"/>
                <a:cs typeface="Merriweather"/>
                <a:sym typeface="Merriweather"/>
                <a:hlinkClick r:id="rId4">
                  <a:extLst>
                    <a:ext uri="{A12FA001-AC4F-418D-AE19-62706E023703}">
                      <ahyp:hlinkClr val="tx"/>
                    </a:ext>
                  </a:extLst>
                </a:hlinkClick>
              </a:rPr>
              <a:t>Chest X-ray Dataset (Pneumonia)</a:t>
            </a:r>
            <a:r>
              <a:rPr lang="en" sz="1150">
                <a:solidFill>
                  <a:srgbClr val="000000"/>
                </a:solidFill>
                <a:highlight>
                  <a:schemeClr val="lt1"/>
                </a:highlight>
                <a:latin typeface="Merriweather"/>
                <a:ea typeface="Merriweather"/>
                <a:cs typeface="Merriweather"/>
                <a:sym typeface="Merriweather"/>
              </a:rPr>
              <a:t>. Kami load dataset untuk training dan transfer ke directory baru, lalu plot distribusi dari tiap class nya, dan hasilnya seperti berikut</a:t>
            </a:r>
            <a:endParaRPr sz="1150">
              <a:solidFill>
                <a:srgbClr val="000000"/>
              </a:solidFill>
              <a:highlight>
                <a:schemeClr val="lt1"/>
              </a:highlight>
              <a:latin typeface="Merriweather"/>
              <a:ea typeface="Merriweather"/>
              <a:cs typeface="Merriweather"/>
              <a:sym typeface="Merriweather"/>
            </a:endParaRPr>
          </a:p>
          <a:p>
            <a:pPr indent="457200" lvl="0" marL="457200" rtl="0" algn="l">
              <a:lnSpc>
                <a:spcPct val="150000"/>
              </a:lnSpc>
              <a:spcBef>
                <a:spcPts val="0"/>
              </a:spcBef>
              <a:spcAft>
                <a:spcPts val="0"/>
              </a:spcAft>
              <a:buNone/>
            </a:pPr>
            <a:r>
              <a:t/>
            </a:r>
            <a:endParaRPr sz="1100">
              <a:solidFill>
                <a:srgbClr val="000000"/>
              </a:solidFill>
              <a:highlight>
                <a:schemeClr val="lt1"/>
              </a:highlight>
              <a:latin typeface="Arial"/>
              <a:ea typeface="Arial"/>
              <a:cs typeface="Arial"/>
              <a:sym typeface="Arial"/>
            </a:endParaRPr>
          </a:p>
        </p:txBody>
      </p:sp>
      <p:pic>
        <p:nvPicPr>
          <p:cNvPr id="96" name="Google Shape;96;p18"/>
          <p:cNvPicPr preferRelativeResize="0"/>
          <p:nvPr/>
        </p:nvPicPr>
        <p:blipFill rotWithShape="1">
          <a:blip r:embed="rId5">
            <a:alphaModFix/>
          </a:blip>
          <a:srcRect b="39827" l="9069" r="69269" t="31598"/>
          <a:stretch/>
        </p:blipFill>
        <p:spPr>
          <a:xfrm>
            <a:off x="5333325" y="3032750"/>
            <a:ext cx="2971100" cy="222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311700" y="130925"/>
            <a:ext cx="8520600" cy="459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400">
              <a:highlight>
                <a:schemeClr val="lt1"/>
              </a:highlight>
              <a:latin typeface="Merriweather"/>
              <a:ea typeface="Merriweather"/>
              <a:cs typeface="Merriweather"/>
              <a:sym typeface="Merriweather"/>
            </a:endParaRPr>
          </a:p>
          <a:p>
            <a:pPr indent="0" lvl="0" marL="457200" rtl="0" algn="l">
              <a:lnSpc>
                <a:spcPct val="150000"/>
              </a:lnSpc>
              <a:spcBef>
                <a:spcPts val="0"/>
              </a:spcBef>
              <a:spcAft>
                <a:spcPts val="0"/>
              </a:spcAft>
              <a:buNone/>
            </a:pPr>
            <a:r>
              <a:rPr lang="en" sz="1150">
                <a:solidFill>
                  <a:srgbClr val="000000"/>
                </a:solidFill>
                <a:latin typeface="Merriweather"/>
                <a:ea typeface="Merriweather"/>
                <a:cs typeface="Merriweather"/>
                <a:sym typeface="Merriweather"/>
              </a:rPr>
              <a:t>Kemudian kita coba load contoh gambar paru-paru yang mengidap COVID-19 dan yang sehat, sebagai berikut</a:t>
            </a:r>
            <a:endParaRPr sz="1250">
              <a:solidFill>
                <a:srgbClr val="000000"/>
              </a:solidFill>
              <a:highlight>
                <a:schemeClr val="lt1"/>
              </a:highlight>
              <a:latin typeface="Merriweather"/>
              <a:ea typeface="Merriweather"/>
              <a:cs typeface="Merriweather"/>
              <a:sym typeface="Merriweather"/>
            </a:endParaRPr>
          </a:p>
          <a:p>
            <a:pPr indent="457200" lvl="0" marL="457200" rtl="0" algn="l">
              <a:lnSpc>
                <a:spcPct val="150000"/>
              </a:lnSpc>
              <a:spcBef>
                <a:spcPts val="0"/>
              </a:spcBef>
              <a:spcAft>
                <a:spcPts val="0"/>
              </a:spcAft>
              <a:buNone/>
            </a:pPr>
            <a:r>
              <a:t/>
            </a:r>
            <a:endParaRPr sz="1100">
              <a:solidFill>
                <a:srgbClr val="000000"/>
              </a:solidFill>
              <a:highlight>
                <a:schemeClr val="lt1"/>
              </a:highlight>
              <a:latin typeface="Arial"/>
              <a:ea typeface="Arial"/>
              <a:cs typeface="Arial"/>
              <a:sym typeface="Arial"/>
            </a:endParaRPr>
          </a:p>
        </p:txBody>
      </p:sp>
      <p:pic>
        <p:nvPicPr>
          <p:cNvPr id="102" name="Google Shape;102;p19"/>
          <p:cNvPicPr preferRelativeResize="0"/>
          <p:nvPr/>
        </p:nvPicPr>
        <p:blipFill rotWithShape="1">
          <a:blip r:embed="rId3">
            <a:alphaModFix/>
          </a:blip>
          <a:srcRect b="23305" l="10131" r="23254" t="40706"/>
          <a:stretch/>
        </p:blipFill>
        <p:spPr>
          <a:xfrm>
            <a:off x="1630000" y="863125"/>
            <a:ext cx="6870801" cy="2088625"/>
          </a:xfrm>
          <a:prstGeom prst="rect">
            <a:avLst/>
          </a:prstGeom>
          <a:noFill/>
          <a:ln>
            <a:noFill/>
          </a:ln>
        </p:spPr>
      </p:pic>
      <p:pic>
        <p:nvPicPr>
          <p:cNvPr id="103" name="Google Shape;103;p19"/>
          <p:cNvPicPr preferRelativeResize="0"/>
          <p:nvPr/>
        </p:nvPicPr>
        <p:blipFill rotWithShape="1">
          <a:blip r:embed="rId4">
            <a:alphaModFix/>
          </a:blip>
          <a:srcRect b="25386" l="8637" r="22591" t="35076"/>
          <a:stretch/>
        </p:blipFill>
        <p:spPr>
          <a:xfrm>
            <a:off x="398325" y="3110300"/>
            <a:ext cx="6285375" cy="203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idx="1" type="subTitle"/>
          </p:nvPr>
        </p:nvSpPr>
        <p:spPr>
          <a:xfrm>
            <a:off x="311700" y="130925"/>
            <a:ext cx="8520600" cy="459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500">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rPr lang="en" sz="1200">
                <a:solidFill>
                  <a:srgbClr val="000000"/>
                </a:solidFill>
                <a:latin typeface="Merriweather"/>
                <a:ea typeface="Merriweather"/>
                <a:cs typeface="Merriweather"/>
                <a:sym typeface="Merriweather"/>
              </a:rPr>
              <a:t>Setelah itu kita transform datanya, lalu split menjadi train dan validation set untuk mentrain dan memvalidasi model dengan dataset terpisah. Kemudian kita train data trainnya dengan CNN model. Kita akan menggunakan metode early stopping untuk memilih model dengan performa terbaik.</a:t>
            </a:r>
            <a:endParaRPr sz="1200">
              <a:solidFill>
                <a:srgbClr val="000000"/>
              </a:solidFill>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200">
              <a:solidFill>
                <a:srgbClr val="000000"/>
              </a:solidFill>
              <a:latin typeface="Merriweather"/>
              <a:ea typeface="Merriweather"/>
              <a:cs typeface="Merriweather"/>
              <a:sym typeface="Merriweather"/>
            </a:endParaRPr>
          </a:p>
          <a:p>
            <a:pPr indent="457200" lvl="0" marL="0" rtl="0" algn="l">
              <a:lnSpc>
                <a:spcPct val="150000"/>
              </a:lnSpc>
              <a:spcBef>
                <a:spcPts val="0"/>
              </a:spcBef>
              <a:spcAft>
                <a:spcPts val="0"/>
              </a:spcAft>
              <a:buNone/>
            </a:pPr>
            <a:r>
              <a:rPr lang="en" sz="1200">
                <a:solidFill>
                  <a:srgbClr val="000000"/>
                </a:solidFill>
                <a:latin typeface="Merriweather"/>
                <a:ea typeface="Merriweather"/>
                <a:cs typeface="Merriweather"/>
                <a:sym typeface="Merriweather"/>
              </a:rPr>
              <a:t>Kita menggunakan 10 ephoc, dimana dalam percobaan pertama semua ephoc berhasil diselesaikan dalam waktu 29 menit, lalu percobaan kedua berjalan sekitar 7 menit dengan hasil sebagai berikut:</a:t>
            </a:r>
            <a:endParaRPr sz="1200">
              <a:solidFill>
                <a:srgbClr val="000000"/>
              </a:solidFill>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1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1150">
              <a:solidFill>
                <a:srgbClr val="000000"/>
              </a:solidFill>
              <a:latin typeface="Merriweather"/>
              <a:ea typeface="Merriweather"/>
              <a:cs typeface="Merriweather"/>
              <a:sym typeface="Merriweather"/>
            </a:endParaRPr>
          </a:p>
          <a:p>
            <a:pPr indent="457200" lvl="0" marL="457200" rtl="0" algn="l">
              <a:lnSpc>
                <a:spcPct val="150000"/>
              </a:lnSpc>
              <a:spcBef>
                <a:spcPts val="0"/>
              </a:spcBef>
              <a:spcAft>
                <a:spcPts val="0"/>
              </a:spcAft>
              <a:buNone/>
            </a:pPr>
            <a:r>
              <a:t/>
            </a:r>
            <a:endParaRPr sz="1100">
              <a:solidFill>
                <a:srgbClr val="000000"/>
              </a:solidFill>
              <a:highlight>
                <a:schemeClr val="lt1"/>
              </a:highlight>
              <a:latin typeface="Arial"/>
              <a:ea typeface="Arial"/>
              <a:cs typeface="Arial"/>
              <a:sym typeface="Arial"/>
            </a:endParaRPr>
          </a:p>
        </p:txBody>
      </p:sp>
      <p:pic>
        <p:nvPicPr>
          <p:cNvPr id="109" name="Google Shape;109;p20"/>
          <p:cNvPicPr preferRelativeResize="0"/>
          <p:nvPr/>
        </p:nvPicPr>
        <p:blipFill rotWithShape="1">
          <a:blip r:embed="rId3">
            <a:alphaModFix/>
          </a:blip>
          <a:srcRect b="48904" l="9437" r="57309" t="32639"/>
          <a:stretch/>
        </p:blipFill>
        <p:spPr>
          <a:xfrm>
            <a:off x="1209175" y="2571750"/>
            <a:ext cx="6217175" cy="192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subTitle"/>
          </p:nvPr>
        </p:nvSpPr>
        <p:spPr>
          <a:xfrm>
            <a:off x="311700" y="130925"/>
            <a:ext cx="8520600" cy="459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rPr lang="en" sz="1200">
                <a:solidFill>
                  <a:srgbClr val="000000"/>
                </a:solidFill>
                <a:latin typeface="Merriweather"/>
                <a:ea typeface="Merriweather"/>
                <a:cs typeface="Merriweather"/>
                <a:sym typeface="Merriweather"/>
              </a:rPr>
              <a:t>Kemudian kita melakukan model evaluation, kita melakukan test terhadap </a:t>
            </a:r>
            <a:r>
              <a:rPr b="1" lang="en" sz="1200">
                <a:solidFill>
                  <a:srgbClr val="000000"/>
                </a:solidFill>
                <a:highlight>
                  <a:schemeClr val="lt1"/>
                </a:highlight>
                <a:latin typeface="Merriweather"/>
                <a:ea typeface="Merriweather"/>
                <a:cs typeface="Merriweather"/>
                <a:sym typeface="Merriweather"/>
              </a:rPr>
              <a:t>COVID-19_Radiography_Dataset </a:t>
            </a:r>
            <a:r>
              <a:rPr lang="en" sz="1200">
                <a:solidFill>
                  <a:srgbClr val="000000"/>
                </a:solidFill>
                <a:highlight>
                  <a:schemeClr val="lt1"/>
                </a:highlight>
                <a:latin typeface="Merriweather"/>
                <a:ea typeface="Merriweather"/>
                <a:cs typeface="Merriweather"/>
                <a:sym typeface="Merriweather"/>
              </a:rPr>
              <a:t>dengan mengambil 100 gambar dari tiap class dan setelah diprediksi, hasil reportnya sebagai berikut:</a:t>
            </a:r>
            <a:endParaRPr sz="1200">
              <a:solidFill>
                <a:srgbClr val="000000"/>
              </a:solidFill>
              <a:highlight>
                <a:schemeClr val="lt1"/>
              </a:highlight>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100">
              <a:solidFill>
                <a:srgbClr val="000000"/>
              </a:solidFill>
              <a:highlight>
                <a:schemeClr val="lt1"/>
              </a:highlight>
              <a:latin typeface="Arial"/>
              <a:ea typeface="Arial"/>
              <a:cs typeface="Arial"/>
              <a:sym typeface="Arial"/>
            </a:endParaRPr>
          </a:p>
          <a:p>
            <a:pPr indent="457200" lvl="0" marL="0" rtl="0" algn="l">
              <a:lnSpc>
                <a:spcPct val="150000"/>
              </a:lnSpc>
              <a:spcBef>
                <a:spcPts val="0"/>
              </a:spcBef>
              <a:spcAft>
                <a:spcPts val="0"/>
              </a:spcAft>
              <a:buNone/>
            </a:pPr>
            <a:r>
              <a:t/>
            </a:r>
            <a:endParaRPr sz="1200">
              <a:solidFill>
                <a:srgbClr val="000000"/>
              </a:solidFill>
              <a:latin typeface="Merriweather"/>
              <a:ea typeface="Merriweather"/>
              <a:cs typeface="Merriweather"/>
              <a:sym typeface="Merriweather"/>
            </a:endParaRPr>
          </a:p>
          <a:p>
            <a:pPr indent="457200" lvl="0" marL="0" rtl="0" algn="l">
              <a:lnSpc>
                <a:spcPct val="150000"/>
              </a:lnSpc>
              <a:spcBef>
                <a:spcPts val="0"/>
              </a:spcBef>
              <a:spcAft>
                <a:spcPts val="0"/>
              </a:spcAft>
              <a:buNone/>
            </a:pPr>
            <a:r>
              <a:t/>
            </a:r>
            <a:endParaRPr sz="11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1150">
              <a:solidFill>
                <a:srgbClr val="000000"/>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sz="1150">
              <a:solidFill>
                <a:srgbClr val="000000"/>
              </a:solidFill>
              <a:latin typeface="Merriweather"/>
              <a:ea typeface="Merriweather"/>
              <a:cs typeface="Merriweather"/>
              <a:sym typeface="Merriweather"/>
            </a:endParaRPr>
          </a:p>
          <a:p>
            <a:pPr indent="0" lvl="0" marL="457200" rtl="0" algn="l">
              <a:lnSpc>
                <a:spcPct val="150000"/>
              </a:lnSpc>
              <a:spcBef>
                <a:spcPts val="0"/>
              </a:spcBef>
              <a:spcAft>
                <a:spcPts val="0"/>
              </a:spcAft>
              <a:buNone/>
            </a:pPr>
            <a:r>
              <a:t/>
            </a:r>
            <a:endParaRPr sz="1150">
              <a:solidFill>
                <a:srgbClr val="000000"/>
              </a:solidFill>
              <a:latin typeface="Merriweather"/>
              <a:ea typeface="Merriweather"/>
              <a:cs typeface="Merriweather"/>
              <a:sym typeface="Merriweather"/>
            </a:endParaRPr>
          </a:p>
          <a:p>
            <a:pPr indent="0" lvl="0" marL="514350" rtl="0" algn="l">
              <a:lnSpc>
                <a:spcPct val="150000"/>
              </a:lnSpc>
              <a:spcBef>
                <a:spcPts val="0"/>
              </a:spcBef>
              <a:spcAft>
                <a:spcPts val="0"/>
              </a:spcAft>
              <a:buNone/>
            </a:pPr>
            <a:r>
              <a:rPr lang="en" sz="1200">
                <a:solidFill>
                  <a:srgbClr val="000000"/>
                </a:solidFill>
                <a:highlight>
                  <a:schemeClr val="lt1"/>
                </a:highlight>
                <a:latin typeface="Merriweather"/>
                <a:ea typeface="Merriweather"/>
                <a:cs typeface="Merriweather"/>
                <a:sym typeface="Merriweather"/>
              </a:rPr>
              <a:t>Dan confussion matrixnya sebagai berikut</a:t>
            </a:r>
            <a:endParaRPr sz="1200">
              <a:solidFill>
                <a:srgbClr val="000000"/>
              </a:solidFill>
              <a:highlight>
                <a:schemeClr val="lt1"/>
              </a:highlight>
              <a:latin typeface="Merriweather"/>
              <a:ea typeface="Merriweather"/>
              <a:cs typeface="Merriweather"/>
              <a:sym typeface="Merriweather"/>
            </a:endParaRPr>
          </a:p>
        </p:txBody>
      </p:sp>
      <p:pic>
        <p:nvPicPr>
          <p:cNvPr id="115" name="Google Shape;115;p21"/>
          <p:cNvPicPr preferRelativeResize="0"/>
          <p:nvPr/>
        </p:nvPicPr>
        <p:blipFill rotWithShape="1">
          <a:blip r:embed="rId3">
            <a:alphaModFix/>
          </a:blip>
          <a:srcRect b="41363" l="9635" r="61627" t="41481"/>
          <a:stretch/>
        </p:blipFill>
        <p:spPr>
          <a:xfrm>
            <a:off x="442300" y="1378200"/>
            <a:ext cx="4186849" cy="1402200"/>
          </a:xfrm>
          <a:prstGeom prst="rect">
            <a:avLst/>
          </a:prstGeom>
          <a:noFill/>
          <a:ln>
            <a:noFill/>
          </a:ln>
        </p:spPr>
      </p:pic>
      <p:pic>
        <p:nvPicPr>
          <p:cNvPr id="116" name="Google Shape;116;p21"/>
          <p:cNvPicPr preferRelativeResize="0"/>
          <p:nvPr/>
        </p:nvPicPr>
        <p:blipFill rotWithShape="1">
          <a:blip r:embed="rId4">
            <a:alphaModFix/>
          </a:blip>
          <a:srcRect b="16243" l="9300" r="54155" t="25640"/>
          <a:stretch/>
        </p:blipFill>
        <p:spPr>
          <a:xfrm>
            <a:off x="5036825" y="1604700"/>
            <a:ext cx="3876675"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